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256" r:id="rId2"/>
    <p:sldId id="257" r:id="rId3"/>
    <p:sldId id="260" r:id="rId4"/>
    <p:sldId id="273" r:id="rId5"/>
    <p:sldId id="259" r:id="rId6"/>
    <p:sldId id="266" r:id="rId7"/>
    <p:sldId id="274" r:id="rId8"/>
    <p:sldId id="269" r:id="rId9"/>
    <p:sldId id="258" r:id="rId10"/>
    <p:sldId id="268" r:id="rId11"/>
    <p:sldId id="267" r:id="rId12"/>
    <p:sldId id="270" r:id="rId13"/>
    <p:sldId id="272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C2C08-9063-4744-B783-2B6F41A3787A}" v="4" dt="2021-06-15T09:06:17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Matthew (Dr)" userId="97e3a5f7-45bb-4ef7-a4b6-d0cbaaf39824" providerId="ADAL" clId="{447C2C08-9063-4744-B783-2B6F41A3787A}"/>
    <pc:docChg chg="undo custSel modSld">
      <pc:chgData name="Smith, Matthew (Dr)" userId="97e3a5f7-45bb-4ef7-a4b6-d0cbaaf39824" providerId="ADAL" clId="{447C2C08-9063-4744-B783-2B6F41A3787A}" dt="2021-06-15T10:13:18.451" v="14" actId="478"/>
      <pc:docMkLst>
        <pc:docMk/>
      </pc:docMkLst>
      <pc:sldChg chg="addSp delSp modSp mod">
        <pc:chgData name="Smith, Matthew (Dr)" userId="97e3a5f7-45bb-4ef7-a4b6-d0cbaaf39824" providerId="ADAL" clId="{447C2C08-9063-4744-B783-2B6F41A3787A}" dt="2021-06-15T10:13:18.451" v="14" actId="478"/>
        <pc:sldMkLst>
          <pc:docMk/>
          <pc:sldMk cId="177442778" sldId="258"/>
        </pc:sldMkLst>
        <pc:spChg chg="add del mod">
          <ac:chgData name="Smith, Matthew (Dr)" userId="97e3a5f7-45bb-4ef7-a4b6-d0cbaaf39824" providerId="ADAL" clId="{447C2C08-9063-4744-B783-2B6F41A3787A}" dt="2021-06-15T10:13:18.451" v="14" actId="478"/>
          <ac:spMkLst>
            <pc:docMk/>
            <pc:sldMk cId="177442778" sldId="258"/>
            <ac:spMk id="2" creationId="{92D8CBAC-2036-4B18-990C-C6ACAF1B28A8}"/>
          </ac:spMkLst>
        </pc:spChg>
        <pc:picChg chg="mod">
          <ac:chgData name="Smith, Matthew (Dr)" userId="97e3a5f7-45bb-4ef7-a4b6-d0cbaaf39824" providerId="ADAL" clId="{447C2C08-9063-4744-B783-2B6F41A3787A}" dt="2021-06-15T10:13:14.458" v="13" actId="1076"/>
          <ac:picMkLst>
            <pc:docMk/>
            <pc:sldMk cId="177442778" sldId="258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229F0-2A6D-4057-AFEE-24564D94A380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711F-66BC-47B6-BED4-0161CEA7012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11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possible affordances?
https://www.polleverywhere.com/free_text_polls/1oQv67xXrYGVp9UIbKLZF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potential pedagogical use cases do you envision?
https://www.polleverywhere.com/free_text_polls/FuJyspdMJtkRDdqsDmBYl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626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414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54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60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4554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248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480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5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28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986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81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41455C-7435-432A-B817-EB1ABF96169F}" type="datetimeFigureOut">
              <a:rPr lang="nl-BE" smtClean="0"/>
              <a:t>15/06/2021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31FEA1-0767-4C0A-B5DE-0C723E5D328F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4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oward.Scott@wlv.ac.uk" TargetMode="External"/><Relationship Id="rId2" Type="http://schemas.openxmlformats.org/officeDocument/2006/relationships/hyperlink" Target="mailto:Matt.Smith@wlv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nne.DeLaet@kuleuven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nne.DeLaet@kuleuven.be" TargetMode="External"/><Relationship Id="rId5" Type="http://schemas.openxmlformats.org/officeDocument/2006/relationships/hyperlink" Target="mailto:Howard.Scott@wlv.ac.uk" TargetMode="External"/><Relationship Id="rId4" Type="http://schemas.openxmlformats.org/officeDocument/2006/relationships/hyperlink" Target="mailto:Matt.Smith@wlv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book.io/book/sample-course" TargetMode="External"/><Relationship Id="rId2" Type="http://schemas.openxmlformats.org/officeDocument/2006/relationships/hyperlink" Target="http://www.nextbook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pollev.com/mattsmith609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pollev.com/mattsmith609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polleverywhere.com/free_text_polls/FuJyspdMJtkRDdqsDmBYl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FA0B0DB9-9592-477A-88BB-5A1139A94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9705" y="240367"/>
            <a:ext cx="6385010" cy="6377266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A8749-7983-4B4B-B18D-E7502BE4B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2077" y="1068755"/>
            <a:ext cx="6434864" cy="472049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Interactive courseware to connect discussion to course material: so what?</a:t>
            </a:r>
            <a:b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endParaRPr lang="nl-BE" sz="40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0D302-0701-4191-897F-EA281779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10" y="1306286"/>
            <a:ext cx="3825033" cy="4245428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cap="none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 Extra Light"/>
              </a:rPr>
              <a:t>Matt </a:t>
            </a:r>
            <a:r>
              <a:rPr lang="en-US" sz="2400" cap="none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 Extra Light"/>
              </a:rPr>
              <a:t>Smith &amp; Howard Scott</a:t>
            </a:r>
            <a:endParaRPr lang="en-US" sz="2400" b="1" cap="none" spc="300" dirty="0">
              <a:solidFill>
                <a:schemeClr val="accent2">
                  <a:lumMod val="60000"/>
                  <a:lumOff val="40000"/>
                </a:schemeClr>
              </a:solidFill>
              <a:latin typeface="Abadi Extra Light"/>
            </a:endParaRPr>
          </a:p>
          <a:p>
            <a:pPr algn="l"/>
            <a:r>
              <a:rPr lang="en-US" sz="2400" i="1" cap="none" spc="300" dirty="0">
                <a:solidFill>
                  <a:srgbClr val="62584F"/>
                </a:solidFill>
                <a:latin typeface="Abadi Extra Light"/>
                <a:ea typeface="+mn-lt"/>
                <a:cs typeface="+mn-lt"/>
              </a:rPr>
              <a:t>University of</a:t>
            </a:r>
            <a:endParaRPr lang="nl-BE" sz="2400" spc="300" dirty="0">
              <a:solidFill>
                <a:srgbClr val="62584F"/>
              </a:solidFill>
              <a:latin typeface="Abadi" panose="020B0604020104020204" pitchFamily="34" charset="0"/>
              <a:ea typeface="+mn-lt"/>
              <a:cs typeface="+mn-lt"/>
            </a:endParaRPr>
          </a:p>
          <a:p>
            <a:pPr algn="l"/>
            <a:r>
              <a:rPr lang="en-US" sz="2400" i="1" cap="none" spc="300" dirty="0">
                <a:solidFill>
                  <a:srgbClr val="62584F"/>
                </a:solidFill>
                <a:latin typeface="Abadi Extra Light"/>
              </a:rPr>
              <a:t>Wolverhampton</a:t>
            </a:r>
            <a:r>
              <a:rPr lang="en-US" sz="2400" b="1" i="1" cap="none" spc="300" dirty="0">
                <a:solidFill>
                  <a:srgbClr val="62584F"/>
                </a:solidFill>
                <a:latin typeface="Abadi Extra Light"/>
              </a:rPr>
              <a:t>, </a:t>
            </a:r>
            <a:r>
              <a:rPr lang="en-US" sz="2400" i="1" cap="none" spc="300" dirty="0">
                <a:solidFill>
                  <a:srgbClr val="62584F"/>
                </a:solidFill>
                <a:latin typeface="Abadi Extra Light"/>
              </a:rPr>
              <a:t>UK</a:t>
            </a:r>
            <a:br>
              <a:rPr lang="en-US" sz="2400" b="1" spc="300" dirty="0">
                <a:latin typeface="Abadi" panose="020B0604020104020204" pitchFamily="34" charset="0"/>
              </a:rPr>
            </a:br>
            <a:endParaRPr lang="en-US" sz="2400" b="1" spc="300" dirty="0">
              <a:latin typeface="Abadi" panose="020B0604020104020204" pitchFamily="34" charset="0"/>
            </a:endParaRPr>
          </a:p>
          <a:p>
            <a:pPr algn="l"/>
            <a:r>
              <a:rPr lang="en-US" sz="2400" cap="none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 Extra Light"/>
              </a:rPr>
              <a:t>(Tinne De Laet</a:t>
            </a:r>
            <a:r>
              <a:rPr lang="en-US" sz="2400" cap="none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 Extra Light" panose="020B0604020202020204" pitchFamily="34" charset="0"/>
              </a:rPr>
              <a:t>)</a:t>
            </a:r>
          </a:p>
          <a:p>
            <a:pPr algn="l"/>
            <a:r>
              <a:rPr lang="en-US" sz="2400" i="1" cap="none" spc="300" dirty="0">
                <a:solidFill>
                  <a:srgbClr val="62584F"/>
                </a:solidFill>
                <a:latin typeface="Abadi Extra Light" panose="020B0604020202020204" pitchFamily="34" charset="0"/>
              </a:rPr>
              <a:t>(K</a:t>
            </a:r>
            <a:r>
              <a:rPr lang="en-US" sz="2400" i="1" cap="none" spc="300" dirty="0">
                <a:solidFill>
                  <a:srgbClr val="62584F"/>
                </a:solidFill>
                <a:latin typeface="Abadi Extra Light"/>
              </a:rPr>
              <a:t>U Leuven, Belgium)</a:t>
            </a:r>
            <a:endParaRPr lang="nl-BE" sz="2400" b="1" spc="300" dirty="0">
              <a:solidFill>
                <a:srgbClr val="62584F"/>
              </a:solidFill>
              <a:latin typeface="Abadi" panose="020B06040201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rgbClr val="62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782D-4772-45BF-BC54-306C6FB8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issue</a:t>
            </a:r>
            <a:endParaRPr lang="nl-B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E6BD16A-B96D-4512-B259-8884A7E0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477" y="1630677"/>
            <a:ext cx="4452836" cy="44507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Students' questions and discussions on the “discussion platform” are not connected to the course material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</a:t>
            </a:r>
          </a:p>
          <a:p>
            <a:r>
              <a:rPr lang="en-US" dirty="0"/>
              <a:t>No “overview” of the questions and answers (students and teachers)</a:t>
            </a:r>
          </a:p>
          <a:p>
            <a:r>
              <a:rPr lang="en-US" dirty="0"/>
              <a:t>Students do not spot interesting Q&amp;A or discussion when they are studying the content</a:t>
            </a:r>
          </a:p>
          <a:p>
            <a:r>
              <a:rPr lang="en-US" dirty="0"/>
              <a:t>Students ask similar questions multiple times</a:t>
            </a:r>
          </a:p>
          <a:p>
            <a:pPr marL="0" indent="0">
              <a:buNone/>
            </a:pPr>
            <a:endParaRPr lang="en-US" dirty="0"/>
          </a:p>
          <a:p>
            <a:pPr marL="1371600" lvl="3" indent="0">
              <a:buNone/>
            </a:pPr>
            <a:endParaRPr lang="nl-B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D121ED-A234-4601-B234-70D53E5E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4" y="2133600"/>
            <a:ext cx="6815939" cy="35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3EBC-3360-41EB-814F-C327252A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asynchronous discussion in </a:t>
            </a:r>
            <a:r>
              <a:rPr lang="en-US" dirty="0" err="1"/>
              <a:t>nextbook</a:t>
            </a:r>
            <a:endParaRPr lang="nl-B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A919B-E8D3-4D32-9362-7EBE2B7E5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171" y="2028093"/>
            <a:ext cx="7775091" cy="46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5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7ECF-890E-435D-B059-9D0D5E47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findings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6F90-94CA-44AC-919E-D33EC403C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043A7A-7EA5-4E82-94C7-45BB95225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Integration with LMS</a:t>
            </a:r>
          </a:p>
          <a:p>
            <a:r>
              <a:rPr lang="en-US" dirty="0"/>
              <a:t>Students see questions and discussion already when viewing material</a:t>
            </a:r>
          </a:p>
          <a:p>
            <a:r>
              <a:rPr lang="en-US" dirty="0"/>
              <a:t>Fewer duplicate questions</a:t>
            </a:r>
          </a:p>
          <a:p>
            <a:r>
              <a:rPr lang="en-US" dirty="0"/>
              <a:t>As teacher: easier to get overview of difficult parts to be discussed in interactive session or points for improvement of material</a:t>
            </a:r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A95FF5-E2F7-46D7-8619-74786AC8C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 be improved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92D0D5-9426-4012-8578-B581517E09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questions are new?</a:t>
            </a:r>
          </a:p>
          <a:p>
            <a:r>
              <a:rPr lang="en-US" dirty="0"/>
              <a:t>Analytics: how/when are students using the platform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287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E035-D53C-419E-A0A9-92F97811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useful analytics</a:t>
            </a:r>
            <a:endParaRPr lang="nl-B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7B711B-EA44-4BB2-BA6E-73929EA6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53" y="1710394"/>
            <a:ext cx="86677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9180B-5C2C-4391-B9B3-B913EA745F27}"/>
              </a:ext>
            </a:extLst>
          </p:cNvPr>
          <p:cNvSpPr/>
          <p:nvPr/>
        </p:nvSpPr>
        <p:spPr>
          <a:xfrm>
            <a:off x="4407408" y="1128451"/>
            <a:ext cx="1176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meaningful</a:t>
            </a:r>
            <a:br>
              <a:rPr lang="en-US" dirty="0"/>
            </a:br>
            <a:r>
              <a:rPr lang="en-US" dirty="0"/>
              <a:t>learning </a:t>
            </a:r>
          </a:p>
          <a:p>
            <a:pPr algn="ctr"/>
            <a:r>
              <a:rPr lang="en-US" dirty="0"/>
              <a:t>traces</a:t>
            </a:r>
            <a:endParaRPr lang="nl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8A6C2-C592-4E5E-96CC-BB7B2D089788}"/>
              </a:ext>
            </a:extLst>
          </p:cNvPr>
          <p:cNvSpPr/>
          <p:nvPr/>
        </p:nvSpPr>
        <p:spPr>
          <a:xfrm>
            <a:off x="5892311" y="1128451"/>
            <a:ext cx="1246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answer</a:t>
            </a:r>
            <a:br>
              <a:rPr lang="en-US" dirty="0"/>
            </a:br>
            <a:r>
              <a:rPr lang="en-US" dirty="0"/>
              <a:t>pedagogical</a:t>
            </a:r>
            <a:br>
              <a:rPr lang="en-US" dirty="0"/>
            </a:br>
            <a:r>
              <a:rPr lang="en-US" dirty="0"/>
              <a:t>questions</a:t>
            </a:r>
            <a:endParaRPr lang="nl-BE" dirty="0"/>
          </a:p>
        </p:txBody>
      </p:sp>
      <p:pic>
        <p:nvPicPr>
          <p:cNvPr id="5124" name="Picture 4" descr="Aimee N. Youngs">
            <a:extLst>
              <a:ext uri="{FF2B5EF4-FFF2-40B4-BE49-F238E27FC236}">
                <a16:creationId xmlns:a16="http://schemas.microsoft.com/office/drawing/2014/main" id="{ACD0AF0D-2365-4AB9-8FD5-D2CD1B5C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1" y="3155634"/>
            <a:ext cx="3686172" cy="15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6D38EB94-E63E-4244-87AB-2D634EA35957}"/>
              </a:ext>
            </a:extLst>
          </p:cNvPr>
          <p:cNvSpPr/>
          <p:nvPr/>
        </p:nvSpPr>
        <p:spPr>
          <a:xfrm>
            <a:off x="1570892" y="1356576"/>
            <a:ext cx="1629508" cy="14921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E0AAA7F8-9401-4614-9FA3-1FBFA6A4725F}"/>
              </a:ext>
            </a:extLst>
          </p:cNvPr>
          <p:cNvSpPr/>
          <p:nvPr/>
        </p:nvSpPr>
        <p:spPr>
          <a:xfrm rot="16200000">
            <a:off x="1570892" y="4701782"/>
            <a:ext cx="1629508" cy="18907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BA14A-FAA8-4326-ABE8-560BFF73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2A1A00"/>
                </a:solidFill>
              </a:rPr>
              <a:t>AN Opportunity for COURSE TUTORS</a:t>
            </a:r>
            <a:endParaRPr lang="nl-BE" sz="4400">
              <a:solidFill>
                <a:srgbClr val="2A1A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2C387-F172-4E40-8AF2-52E96409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487681"/>
            <a:ext cx="4680729" cy="607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Use Nextbook for free for your pedagogical use cases and on your courses!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Interested?</a:t>
            </a:r>
          </a:p>
          <a:p>
            <a:pPr lvl="1"/>
            <a:r>
              <a:rPr lang="nl-BE" sz="2400" u="sng" dirty="0">
                <a:hlinkClick r:id="rId2"/>
              </a:rPr>
              <a:t>Matt.Smith@wlv.ac.uk</a:t>
            </a:r>
            <a:endParaRPr lang="nl-BE" sz="2400" u="sng" dirty="0"/>
          </a:p>
          <a:p>
            <a:pPr lvl="1"/>
            <a:r>
              <a:rPr lang="en-GB" sz="2400" u="sng" dirty="0">
                <a:hlinkClick r:id="rId3"/>
              </a:rPr>
              <a:t>Howard.Scott@wlv.ac.uk</a:t>
            </a:r>
            <a:endParaRPr lang="nl-BE" sz="2400" u="sng" dirty="0"/>
          </a:p>
          <a:p>
            <a:pPr lvl="1"/>
            <a:r>
              <a:rPr lang="nl-BE" sz="2400" u="sng" dirty="0">
                <a:hlinkClick r:id="rId4"/>
              </a:rPr>
              <a:t>Tinne.DeLaet@kuleuven.be</a:t>
            </a:r>
            <a:r>
              <a:rPr lang="nl-BE" sz="2400" u="sng" dirty="0"/>
              <a:t> </a:t>
            </a:r>
          </a:p>
          <a:p>
            <a:pPr lvl="1"/>
            <a:endParaRPr lang="nl-BE" sz="2400" u="sng" dirty="0"/>
          </a:p>
          <a:p>
            <a:pPr marL="457200" lvl="1" indent="0">
              <a:buNone/>
            </a:pPr>
            <a:r>
              <a:rPr lang="nl-BE" sz="2400" dirty="0"/>
              <a:t>Or leave your contact information in the chat!</a:t>
            </a:r>
          </a:p>
        </p:txBody>
      </p:sp>
    </p:spTree>
    <p:extLst>
      <p:ext uri="{BB962C8B-B14F-4D97-AF65-F5344CB8AC3E}">
        <p14:creationId xmlns:p14="http://schemas.microsoft.com/office/powerpoint/2010/main" val="315304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A7F8-5DD7-4061-8AB3-4C39FADD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757" y="3921760"/>
            <a:ext cx="4357499" cy="8366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dirty="0"/>
              <a:t>   Thanks!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EBD2B1-36BD-464D-AD79-0D5B224D61EA}"/>
              </a:ext>
            </a:extLst>
          </p:cNvPr>
          <p:cNvSpPr/>
          <p:nvPr/>
        </p:nvSpPr>
        <p:spPr>
          <a:xfrm>
            <a:off x="1048478" y="5472711"/>
            <a:ext cx="4519202" cy="108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2019-1-UK01-KA203-061669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European Commission is not responsible for the content of this publication</a:t>
            </a:r>
          </a:p>
        </p:txBody>
      </p:sp>
      <p:pic>
        <p:nvPicPr>
          <p:cNvPr id="8" name="Picture 2" descr="Image result for questions or comments">
            <a:extLst>
              <a:ext uri="{FF2B5EF4-FFF2-40B4-BE49-F238E27FC236}">
                <a16:creationId xmlns:a16="http://schemas.microsoft.com/office/drawing/2014/main" id="{87FCBAE1-263B-4314-A149-2DCE09E2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418" y="522890"/>
            <a:ext cx="10137933" cy="29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-funded by the EU">
            <a:extLst>
              <a:ext uri="{FF2B5EF4-FFF2-40B4-BE49-F238E27FC236}">
                <a16:creationId xmlns:a16="http://schemas.microsoft.com/office/drawing/2014/main" id="{038FBDA5-24C4-4894-B578-F6C31EC4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385" y="5472711"/>
            <a:ext cx="5176744" cy="10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E2EC0-326F-4CCA-B783-1C20818D9526}"/>
              </a:ext>
            </a:extLst>
          </p:cNvPr>
          <p:cNvSpPr/>
          <p:nvPr/>
        </p:nvSpPr>
        <p:spPr>
          <a:xfrm>
            <a:off x="6265385" y="3635015"/>
            <a:ext cx="5469415" cy="16927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</a:pPr>
            <a:r>
              <a:rPr lang="nl-BE" sz="3100" u="sng" dirty="0">
                <a:hlinkClick r:id="rId4"/>
              </a:rPr>
              <a:t>Matt.Smith@wlv.ac.uk</a:t>
            </a:r>
            <a:endParaRPr lang="nl-BE" sz="3100" u="sng" dirty="0"/>
          </a:p>
          <a:p>
            <a:pPr lvl="1">
              <a:spcAft>
                <a:spcPts val="600"/>
              </a:spcAft>
            </a:pPr>
            <a:r>
              <a:rPr lang="en-GB" sz="3200" u="sng" dirty="0">
                <a:hlinkClick r:id="rId5"/>
              </a:rPr>
              <a:t>Howard.Scott@wlv.ac.uk</a:t>
            </a:r>
            <a:endParaRPr lang="nl-BE" sz="3200" u="sng" dirty="0"/>
          </a:p>
          <a:p>
            <a:pPr lvl="1">
              <a:spcAft>
                <a:spcPts val="600"/>
              </a:spcAft>
            </a:pPr>
            <a:r>
              <a:rPr lang="nl-BE" sz="3100" u="sng" dirty="0">
                <a:hlinkClick r:id="rId6"/>
              </a:rPr>
              <a:t>Tinne.DeLaet@kuleuven.be</a:t>
            </a:r>
            <a:endParaRPr lang="nl-BE" sz="3100" u="sng" dirty="0"/>
          </a:p>
        </p:txBody>
      </p:sp>
    </p:spTree>
    <p:extLst>
      <p:ext uri="{BB962C8B-B14F-4D97-AF65-F5344CB8AC3E}">
        <p14:creationId xmlns:p14="http://schemas.microsoft.com/office/powerpoint/2010/main" val="23131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F9BE-C756-4874-830D-8B9D1EB7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Need?</a:t>
            </a:r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3FC41-BD22-46C8-BDCC-D6A8B02B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062" y="3679325"/>
            <a:ext cx="4595446" cy="6564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Course material</a:t>
            </a:r>
            <a:endParaRPr lang="nl-B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4C2D7D-02AD-4CD9-B77D-9ABF68C6A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5" y="3391026"/>
            <a:ext cx="4021770" cy="30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C2CC000-CB39-4CBA-B3D5-850FF312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30" y="1843613"/>
            <a:ext cx="1793381" cy="17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23A3FFE-1310-4952-847F-D6AD36F86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6110" r="14295" b="59798"/>
          <a:stretch/>
        </p:blipFill>
        <p:spPr bwMode="auto">
          <a:xfrm>
            <a:off x="1034661" y="1308486"/>
            <a:ext cx="2542433" cy="17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3A9132C-66B4-4F83-993D-C340D03A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09" y="527926"/>
            <a:ext cx="3236920" cy="36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fferentiation: Education For All Abilities">
            <a:extLst>
              <a:ext uri="{FF2B5EF4-FFF2-40B4-BE49-F238E27FC236}">
                <a16:creationId xmlns:a16="http://schemas.microsoft.com/office/drawing/2014/main" id="{03839B59-3170-4ADB-8289-FAADE32A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86" y="300617"/>
            <a:ext cx="4086186" cy="24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75DDE3-C8DA-4E5C-9A40-19474B191046}"/>
              </a:ext>
            </a:extLst>
          </p:cNvPr>
          <p:cNvSpPr/>
          <p:nvPr/>
        </p:nvSpPr>
        <p:spPr>
          <a:xfrm>
            <a:off x="9008807" y="4365010"/>
            <a:ext cx="28566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Asynchronous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↨</a:t>
            </a:r>
            <a:br>
              <a:rPr lang="en-US" sz="3600" dirty="0"/>
            </a:br>
            <a:r>
              <a:rPr lang="en-US" sz="3600" dirty="0"/>
              <a:t>Social </a:t>
            </a:r>
          </a:p>
          <a:p>
            <a:pPr algn="ctr"/>
            <a:r>
              <a:rPr lang="en-US" sz="3600" dirty="0"/>
              <a:t>Learning?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5707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F9BE-C756-4874-830D-8B9D1EB7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for </a:t>
            </a:r>
            <a:br>
              <a:rPr lang="en-US" dirty="0"/>
            </a:br>
            <a:r>
              <a:rPr lang="en-US" dirty="0"/>
              <a:t>Next-generation </a:t>
            </a:r>
            <a:r>
              <a:rPr lang="en-US" dirty="0" err="1"/>
              <a:t>textbooKS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6F3B-67DD-437E-874C-911E45F19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827718"/>
            <a:ext cx="10178322" cy="3593591"/>
          </a:xfrm>
        </p:spPr>
        <p:txBody>
          <a:bodyPr/>
          <a:lstStyle/>
          <a:p>
            <a:r>
              <a:rPr lang="en-US" dirty="0" err="1"/>
              <a:t>Nextbook</a:t>
            </a:r>
            <a:r>
              <a:rPr lang="en-US" dirty="0"/>
              <a:t> platform (</a:t>
            </a:r>
            <a:r>
              <a:rPr lang="en-US" dirty="0">
                <a:hlinkClick r:id="rId2"/>
              </a:rPr>
              <a:t>www.nextbook.be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“Next-generation” textbooks</a:t>
            </a:r>
          </a:p>
          <a:p>
            <a:pPr lvl="1"/>
            <a:r>
              <a:rPr lang="en-US" dirty="0"/>
              <a:t>Interactivity: </a:t>
            </a:r>
          </a:p>
          <a:p>
            <a:pPr lvl="2"/>
            <a:r>
              <a:rPr lang="en-US" dirty="0"/>
              <a:t>Content</a:t>
            </a:r>
          </a:p>
          <a:p>
            <a:pPr lvl="2"/>
            <a:r>
              <a:rPr lang="en-US" dirty="0"/>
              <a:t>Other learners</a:t>
            </a:r>
          </a:p>
          <a:p>
            <a:pPr lvl="2"/>
            <a:r>
              <a:rPr lang="en-US" dirty="0"/>
              <a:t>Teachers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91D3C49-0C47-4961-AD26-8144C6556519}"/>
              </a:ext>
            </a:extLst>
          </p:cNvPr>
          <p:cNvSpPr/>
          <p:nvPr/>
        </p:nvSpPr>
        <p:spPr>
          <a:xfrm>
            <a:off x="3866487" y="4441574"/>
            <a:ext cx="243840" cy="557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7B804-0009-4383-BFC6-9B07F71EE143}"/>
              </a:ext>
            </a:extLst>
          </p:cNvPr>
          <p:cNvSpPr/>
          <p:nvPr/>
        </p:nvSpPr>
        <p:spPr>
          <a:xfrm>
            <a:off x="3288840" y="4535582"/>
            <a:ext cx="368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dirty="0"/>
              <a:t>Social learning environment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9935544A-59F1-4C7B-99BC-E39B18ABFDC8}"/>
              </a:ext>
            </a:extLst>
          </p:cNvPr>
          <p:cNvSpPr/>
          <p:nvPr/>
        </p:nvSpPr>
        <p:spPr>
          <a:xfrm>
            <a:off x="1400648" y="5187581"/>
            <a:ext cx="5325497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Demonstration: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https://nextbook.io/book/sample-course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DFE53-0098-4260-9CE5-469CB67B2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625" y="2827718"/>
            <a:ext cx="3797093" cy="3028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D967F-A6BB-4F47-8992-6D28D8969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247" y="2892632"/>
            <a:ext cx="4792189" cy="3754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83A26-9C3E-4353-803E-99EB61C56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257" y="2103467"/>
            <a:ext cx="1619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C83900-C667-471C-9076-C46A0BE20DAD}"/>
              </a:ext>
            </a:extLst>
          </p:cNvPr>
          <p:cNvSpPr/>
          <p:nvPr/>
        </p:nvSpPr>
        <p:spPr>
          <a:xfrm>
            <a:off x="3552802" y="323335"/>
            <a:ext cx="522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ACC"/>
                </a:solidFill>
                <a:latin typeface="Source Sans Pro" panose="020B0503030403020204" pitchFamily="34" charset="0"/>
                <a:hlinkClick r:id="rId6"/>
              </a:rPr>
              <a:t>PollEv.com/mattsmith609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62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F9BE-C756-4874-830D-8B9D1EB7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Affordances &amp; Theoretical underpinning</a:t>
            </a:r>
            <a:endParaRPr lang="nl-B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FF475-8263-4C80-8609-4828931AD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Affordances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6F3B-67DD-437E-874C-911E45F19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</a:t>
            </a:r>
          </a:p>
          <a:p>
            <a:endParaRPr lang="en-US" dirty="0"/>
          </a:p>
          <a:p>
            <a:r>
              <a:rPr lang="en-US" dirty="0"/>
              <a:t>Creativity</a:t>
            </a:r>
          </a:p>
          <a:p>
            <a:endParaRPr lang="en-US" dirty="0"/>
          </a:p>
          <a:p>
            <a:r>
              <a:rPr lang="en-US" dirty="0"/>
              <a:t>Self-directed learning</a:t>
            </a:r>
          </a:p>
          <a:p>
            <a:endParaRPr lang="en-US" dirty="0"/>
          </a:p>
          <a:p>
            <a:r>
              <a:rPr lang="en-US" dirty="0"/>
              <a:t>Personalized resources</a:t>
            </a:r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835AE-FE31-40F1-9427-42A419767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Theoretical underpinning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40E63A-5FB9-4EB8-930A-95B6682A92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dialogic practice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heutagogy (self-determined learning)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student empowerment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nurturing agency in students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94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782D-4772-45BF-BC54-306C6FB8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“NORMAL” TEACHING context</a:t>
            </a:r>
            <a:endParaRPr lang="nl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66959-59E3-4A4D-8900-8A7B513432BB}"/>
              </a:ext>
            </a:extLst>
          </p:cNvPr>
          <p:cNvGrpSpPr/>
          <p:nvPr/>
        </p:nvGrpSpPr>
        <p:grpSpPr>
          <a:xfrm>
            <a:off x="1244331" y="1105235"/>
            <a:ext cx="10018710" cy="5742605"/>
            <a:chOff x="1084719" y="382385"/>
            <a:chExt cx="10854418" cy="6457500"/>
          </a:xfrm>
        </p:grpSpPr>
        <p:pic>
          <p:nvPicPr>
            <p:cNvPr id="1028" name="Picture 4" descr="Small Vs. Large College Campus | Her Campus">
              <a:extLst>
                <a:ext uri="{FF2B5EF4-FFF2-40B4-BE49-F238E27FC236}">
                  <a16:creationId xmlns:a16="http://schemas.microsoft.com/office/drawing/2014/main" id="{18051E45-EE46-4ACE-A4B0-FD074E61E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011" y="382385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mall Vs. Large College Campus | Her Campus">
              <a:extLst>
                <a:ext uri="{FF2B5EF4-FFF2-40B4-BE49-F238E27FC236}">
                  <a16:creationId xmlns:a16="http://schemas.microsoft.com/office/drawing/2014/main" id="{D26FE295-2A64-4811-B23C-9271362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492" y="2447012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mall Vs. Large College Campus | Her Campus">
              <a:extLst>
                <a:ext uri="{FF2B5EF4-FFF2-40B4-BE49-F238E27FC236}">
                  <a16:creationId xmlns:a16="http://schemas.microsoft.com/office/drawing/2014/main" id="{28C88D88-D91E-4BEC-983D-A282390DF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422" y="1468637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mall Vs. Large College Campus | Her Campus">
              <a:extLst>
                <a:ext uri="{FF2B5EF4-FFF2-40B4-BE49-F238E27FC236}">
                  <a16:creationId xmlns:a16="http://schemas.microsoft.com/office/drawing/2014/main" id="{92885E51-0A8F-4D32-8114-7F738D520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421" y="3524056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Small Vs. Large College Campus | Her Campus">
              <a:extLst>
                <a:ext uri="{FF2B5EF4-FFF2-40B4-BE49-F238E27FC236}">
                  <a16:creationId xmlns:a16="http://schemas.microsoft.com/office/drawing/2014/main" id="{5133B6BC-3965-4EF9-B270-71A8DFF85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99" y="4752903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DD74E3-35B8-4230-967C-2662DF4A4BB1}"/>
                </a:ext>
              </a:extLst>
            </p:cNvPr>
            <p:cNvSpPr txBox="1"/>
            <p:nvPr/>
          </p:nvSpPr>
          <p:spPr>
            <a:xfrm>
              <a:off x="2100209" y="5001338"/>
              <a:ext cx="2303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big classroom - theory</a:t>
              </a:r>
              <a:endParaRPr lang="nl-BE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D8EDE05-B850-461B-9D6C-297F3A6C004F}"/>
                </a:ext>
              </a:extLst>
            </p:cNvPr>
            <p:cNvCxnSpPr/>
            <p:nvPr/>
          </p:nvCxnSpPr>
          <p:spPr>
            <a:xfrm flipV="1">
              <a:off x="5419023" y="1290310"/>
              <a:ext cx="2338939" cy="1597269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7BEC9E-220A-461B-A967-FE7B9128A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1423" y="2206305"/>
              <a:ext cx="3713950" cy="833675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59A88D6-6BB9-4AEE-83FE-993A89C84970}"/>
                </a:ext>
              </a:extLst>
            </p:cNvPr>
            <p:cNvCxnSpPr>
              <a:cxnSpLocks/>
            </p:cNvCxnSpPr>
            <p:nvPr/>
          </p:nvCxnSpPr>
          <p:spPr>
            <a:xfrm>
              <a:off x="5469255" y="3277479"/>
              <a:ext cx="1959143" cy="331675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4B88BC-4DB1-40AE-A6AD-764703DA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3597" y="3677218"/>
              <a:ext cx="4146297" cy="795621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5FD2C4D-5043-4A3C-86EC-A59025E1D7B7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27" y="4127806"/>
              <a:ext cx="1840772" cy="1363566"/>
            </a:xfrm>
            <a:prstGeom prst="straightConnector1">
              <a:avLst/>
            </a:prstGeom>
            <a:ln w="38100"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D5BDBB-5758-4587-B0F7-9770C0B11616}"/>
                </a:ext>
              </a:extLst>
            </p:cNvPr>
            <p:cNvSpPr txBox="1"/>
            <p:nvPr/>
          </p:nvSpPr>
          <p:spPr>
            <a:xfrm>
              <a:off x="8456652" y="6470553"/>
              <a:ext cx="177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exercise sessions</a:t>
              </a:r>
              <a:endParaRPr lang="nl-BE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5DA2CCF-911C-421D-B454-ABBD76BD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9" y="1816764"/>
              <a:ext cx="4334304" cy="304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7B78E-F93C-45DA-8DE3-A1D9410E5246}"/>
              </a:ext>
            </a:extLst>
          </p:cNvPr>
          <p:cNvSpPr/>
          <p:nvPr/>
        </p:nvSpPr>
        <p:spPr>
          <a:xfrm>
            <a:off x="3384078" y="2947754"/>
            <a:ext cx="550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Flipped teaching</a:t>
            </a:r>
            <a:endParaRPr lang="nl-BE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35EA-5678-475C-96DE-C5192F10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“FLIPPED” TEACHING 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EEC3-F27B-4AFC-8203-31D31A8F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9F7BD4-B17E-4DE1-B39F-3043F3184A99}"/>
              </a:ext>
            </a:extLst>
          </p:cNvPr>
          <p:cNvGrpSpPr/>
          <p:nvPr/>
        </p:nvGrpSpPr>
        <p:grpSpPr>
          <a:xfrm flipH="1">
            <a:off x="1244331" y="1105235"/>
            <a:ext cx="10018710" cy="5732164"/>
            <a:chOff x="1084719" y="382385"/>
            <a:chExt cx="10854418" cy="6445759"/>
          </a:xfrm>
        </p:grpSpPr>
        <p:pic>
          <p:nvPicPr>
            <p:cNvPr id="5" name="Picture 4" descr="Small Vs. Large College Campus | Her Campus">
              <a:extLst>
                <a:ext uri="{FF2B5EF4-FFF2-40B4-BE49-F238E27FC236}">
                  <a16:creationId xmlns:a16="http://schemas.microsoft.com/office/drawing/2014/main" id="{366AA99F-39BD-4BD2-AA47-28AF7555B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011" y="382385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mall Vs. Large College Campus | Her Campus">
              <a:extLst>
                <a:ext uri="{FF2B5EF4-FFF2-40B4-BE49-F238E27FC236}">
                  <a16:creationId xmlns:a16="http://schemas.microsoft.com/office/drawing/2014/main" id="{202B0332-1875-405D-B527-9B32FC4FE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492" y="2447012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mall Vs. Large College Campus | Her Campus">
              <a:extLst>
                <a:ext uri="{FF2B5EF4-FFF2-40B4-BE49-F238E27FC236}">
                  <a16:creationId xmlns:a16="http://schemas.microsoft.com/office/drawing/2014/main" id="{7E8D5A00-2D79-4C65-B9E7-2CB72A04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422" y="1468637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mall Vs. Large College Campus | Her Campus">
              <a:extLst>
                <a:ext uri="{FF2B5EF4-FFF2-40B4-BE49-F238E27FC236}">
                  <a16:creationId xmlns:a16="http://schemas.microsoft.com/office/drawing/2014/main" id="{6A32D3EA-7CBE-40E9-915B-6392416F8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421" y="3524056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Small Vs. Large College Campus | Her Campus">
              <a:extLst>
                <a:ext uri="{FF2B5EF4-FFF2-40B4-BE49-F238E27FC236}">
                  <a16:creationId xmlns:a16="http://schemas.microsoft.com/office/drawing/2014/main" id="{D77719C3-7AA9-456E-AD77-A1B160F34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99" y="4752903"/>
              <a:ext cx="2479715" cy="165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F84821-ED0A-4A99-8624-ED89D2F3DA9D}"/>
                </a:ext>
              </a:extLst>
            </p:cNvPr>
            <p:cNvSpPr txBox="1"/>
            <p:nvPr/>
          </p:nvSpPr>
          <p:spPr>
            <a:xfrm>
              <a:off x="1823247" y="5001338"/>
              <a:ext cx="2857247" cy="726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Interactive lecture </a:t>
              </a:r>
              <a:br>
                <a:rPr lang="en-US" dirty="0"/>
              </a:br>
              <a:r>
                <a:rPr lang="en-US" dirty="0"/>
                <a:t>with Q&amp;A and discussions</a:t>
              </a:r>
              <a:endParaRPr lang="nl-BE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6A121F-62D0-4B64-8091-71E66B98FAA0}"/>
                </a:ext>
              </a:extLst>
            </p:cNvPr>
            <p:cNvCxnSpPr/>
            <p:nvPr/>
          </p:nvCxnSpPr>
          <p:spPr>
            <a:xfrm flipV="1">
              <a:off x="5419023" y="1290310"/>
              <a:ext cx="2338939" cy="1597269"/>
            </a:xfrm>
            <a:prstGeom prst="straightConnector1">
              <a:avLst/>
            </a:prstGeom>
            <a:ln w="381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626D80-7277-4469-A6EC-CB19C070C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1423" y="2206305"/>
              <a:ext cx="3713950" cy="833675"/>
            </a:xfrm>
            <a:prstGeom prst="straightConnector1">
              <a:avLst/>
            </a:prstGeom>
            <a:ln w="381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A209FC-7A75-4D28-A937-118CEBDEAD20}"/>
                </a:ext>
              </a:extLst>
            </p:cNvPr>
            <p:cNvCxnSpPr>
              <a:cxnSpLocks/>
            </p:cNvCxnSpPr>
            <p:nvPr/>
          </p:nvCxnSpPr>
          <p:spPr>
            <a:xfrm>
              <a:off x="5469255" y="3378166"/>
              <a:ext cx="1808237" cy="145890"/>
            </a:xfrm>
            <a:prstGeom prst="straightConnector1">
              <a:avLst/>
            </a:prstGeom>
            <a:ln w="381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5006E3-9A8D-4CED-974E-4305561F4155}"/>
                </a:ext>
              </a:extLst>
            </p:cNvPr>
            <p:cNvCxnSpPr>
              <a:cxnSpLocks/>
            </p:cNvCxnSpPr>
            <p:nvPr/>
          </p:nvCxnSpPr>
          <p:spPr>
            <a:xfrm>
              <a:off x="5383597" y="3677218"/>
              <a:ext cx="4146297" cy="795621"/>
            </a:xfrm>
            <a:prstGeom prst="straightConnector1">
              <a:avLst/>
            </a:prstGeom>
            <a:ln w="381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0E7C16-C9DF-4B16-8869-55A59E4E542E}"/>
                </a:ext>
              </a:extLst>
            </p:cNvPr>
            <p:cNvCxnSpPr>
              <a:cxnSpLocks/>
            </p:cNvCxnSpPr>
            <p:nvPr/>
          </p:nvCxnSpPr>
          <p:spPr>
            <a:xfrm>
              <a:off x="5469255" y="4303576"/>
              <a:ext cx="1659343" cy="1187796"/>
            </a:xfrm>
            <a:prstGeom prst="straightConnector1">
              <a:avLst/>
            </a:prstGeom>
            <a:ln w="381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B530B-DCE0-428D-BE42-2A782B5EE789}"/>
                </a:ext>
              </a:extLst>
            </p:cNvPr>
            <p:cNvSpPr txBox="1"/>
            <p:nvPr/>
          </p:nvSpPr>
          <p:spPr>
            <a:xfrm>
              <a:off x="6927780" y="6412834"/>
              <a:ext cx="4715187" cy="415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Individual/group study outside the classroom</a:t>
              </a:r>
              <a:endParaRPr lang="nl-BE" dirty="0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C226342-3A9A-4C36-8A4D-715D0E481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9" y="1816764"/>
              <a:ext cx="4334304" cy="304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02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782D-4772-45BF-BC54-306C6FB8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context</a:t>
            </a:r>
            <a:endParaRPr lang="nl-BE" dirty="0"/>
          </a:p>
        </p:txBody>
      </p:sp>
      <p:pic>
        <p:nvPicPr>
          <p:cNvPr id="1028" name="Picture 4" descr="Small Vs. Large College Campus | Her Campus">
            <a:extLst>
              <a:ext uri="{FF2B5EF4-FFF2-40B4-BE49-F238E27FC236}">
                <a16:creationId xmlns:a16="http://schemas.microsoft.com/office/drawing/2014/main" id="{18051E45-EE46-4ACE-A4B0-FD074E61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33" y="3249711"/>
            <a:ext cx="2288796" cy="1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mall Vs. Large College Campus | Her Campus">
            <a:extLst>
              <a:ext uri="{FF2B5EF4-FFF2-40B4-BE49-F238E27FC236}">
                <a16:creationId xmlns:a16="http://schemas.microsoft.com/office/drawing/2014/main" id="{D26FE295-2A64-4811-B23C-9271362C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95" y="3630383"/>
            <a:ext cx="2288796" cy="1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mall Vs. Large College Campus | Her Campus">
            <a:extLst>
              <a:ext uri="{FF2B5EF4-FFF2-40B4-BE49-F238E27FC236}">
                <a16:creationId xmlns:a16="http://schemas.microsoft.com/office/drawing/2014/main" id="{28C88D88-D91E-4BEC-983D-A282390D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57" y="4551234"/>
            <a:ext cx="2288796" cy="1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mall Vs. Large College Campus | Her Campus">
            <a:extLst>
              <a:ext uri="{FF2B5EF4-FFF2-40B4-BE49-F238E27FC236}">
                <a16:creationId xmlns:a16="http://schemas.microsoft.com/office/drawing/2014/main" id="{92885E51-0A8F-4D32-8114-7F738D52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15" y="3829371"/>
            <a:ext cx="2288796" cy="1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mall Vs. Large College Campus | Her Campus">
            <a:extLst>
              <a:ext uri="{FF2B5EF4-FFF2-40B4-BE49-F238E27FC236}">
                <a16:creationId xmlns:a16="http://schemas.microsoft.com/office/drawing/2014/main" id="{5133B6BC-3965-4EF9-B270-71A8DFF8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2" y="4428527"/>
            <a:ext cx="2288796" cy="14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D5BDBB-5758-4587-B0F7-9770C0B11616}"/>
              </a:ext>
            </a:extLst>
          </p:cNvPr>
          <p:cNvSpPr txBox="1"/>
          <p:nvPr/>
        </p:nvSpPr>
        <p:spPr>
          <a:xfrm>
            <a:off x="7650459" y="6191608"/>
            <a:ext cx="26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Interactive lecture </a:t>
            </a:r>
            <a:br>
              <a:rPr lang="en-US" dirty="0"/>
            </a:br>
            <a:r>
              <a:rPr lang="en-US" dirty="0"/>
              <a:t>with Q&amp;A and discussions</a:t>
            </a:r>
            <a:endParaRPr lang="nl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7B78E-F93C-45DA-8DE3-A1D9410E5246}"/>
              </a:ext>
            </a:extLst>
          </p:cNvPr>
          <p:cNvSpPr/>
          <p:nvPr/>
        </p:nvSpPr>
        <p:spPr>
          <a:xfrm>
            <a:off x="1120202" y="1167098"/>
            <a:ext cx="550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Flipped teaching</a:t>
            </a:r>
            <a:endParaRPr lang="nl-BE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DA2CCF-911C-421D-B454-ABBD76BD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03" y="1427691"/>
            <a:ext cx="4000595" cy="27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11E4F73-7185-4159-8D1A-18A12C5B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42" y="3778201"/>
            <a:ext cx="2140637" cy="21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14F638-2852-408E-AA7A-046AA7F16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6110" r="14295" b="59798"/>
          <a:stretch/>
        </p:blipFill>
        <p:spPr bwMode="auto">
          <a:xfrm>
            <a:off x="1067959" y="2398065"/>
            <a:ext cx="3352800" cy="23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9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6701" y="2013357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3263900" y="622301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1E810-97C6-4E89-970B-74DB34E7F3D9}"/>
              </a:ext>
            </a:extLst>
          </p:cNvPr>
          <p:cNvSpPr/>
          <p:nvPr/>
        </p:nvSpPr>
        <p:spPr>
          <a:xfrm>
            <a:off x="3543277" y="323335"/>
            <a:ext cx="522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ACC"/>
                </a:solidFill>
                <a:latin typeface="Source Sans Pro" panose="020B0503030403020204" pitchFamily="34" charset="0"/>
                <a:hlinkClick r:id="rId7"/>
              </a:rPr>
              <a:t>PollEv.com/mattsmith609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7442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41ae8be-f00a-4660-ab7b-7a2df657d77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54f414f-9b2c-4288-ad87-6a2c51230123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706</TotalTime>
  <Words>451</Words>
  <Application>Microsoft Office PowerPoint</Application>
  <PresentationFormat>Widescreen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</vt:lpstr>
      <vt:lpstr>Abadi Extra Light</vt:lpstr>
      <vt:lpstr>Arial</vt:lpstr>
      <vt:lpstr>Calibri</vt:lpstr>
      <vt:lpstr>Gill Sans MT</vt:lpstr>
      <vt:lpstr>Impact</vt:lpstr>
      <vt:lpstr>Open Sans</vt:lpstr>
      <vt:lpstr>Source Sans Pro</vt:lpstr>
      <vt:lpstr>Badge</vt:lpstr>
      <vt:lpstr>Interactive courseware to connect discussion to course material: so what? </vt:lpstr>
      <vt:lpstr>Need?</vt:lpstr>
      <vt:lpstr>Platform for  Next-generation textbooKS</vt:lpstr>
      <vt:lpstr>PowerPoint Presentation</vt:lpstr>
      <vt:lpstr>Affordances &amp; Theoretical underpinning</vt:lpstr>
      <vt:lpstr>“NORMAL” TEACHING context</vt:lpstr>
      <vt:lpstr>“FLIPPED” TEACHING context</vt:lpstr>
      <vt:lpstr>Case study context</vt:lpstr>
      <vt:lpstr>PowerPoint Presentation</vt:lpstr>
      <vt:lpstr>Case study - issue</vt:lpstr>
      <vt:lpstr>Case study – asynchronous discussion in nextbook</vt:lpstr>
      <vt:lpstr>Case study findings</vt:lpstr>
      <vt:lpstr>Towards useful analytics</vt:lpstr>
      <vt:lpstr>AN Opportunity for COURSE TUTORS</vt:lpstr>
      <vt:lpstr>  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courseware to connect discussion to course material: so what?</dc:title>
  <dc:creator>Tinne De Laet</dc:creator>
  <cp:lastModifiedBy>Reviewer</cp:lastModifiedBy>
  <cp:revision>45</cp:revision>
  <dcterms:created xsi:type="dcterms:W3CDTF">2021-04-20T14:37:00Z</dcterms:created>
  <dcterms:modified xsi:type="dcterms:W3CDTF">2021-06-15T10:13:19Z</dcterms:modified>
</cp:coreProperties>
</file>